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8" r:id="rId5"/>
    <p:sldId id="6016" r:id="rId6"/>
    <p:sldId id="345" r:id="rId7"/>
    <p:sldId id="6010" r:id="rId8"/>
    <p:sldId id="259" r:id="rId9"/>
    <p:sldId id="6007" r:id="rId10"/>
    <p:sldId id="6006" r:id="rId11"/>
    <p:sldId id="6005" r:id="rId12"/>
    <p:sldId id="406" r:id="rId13"/>
    <p:sldId id="407" r:id="rId14"/>
    <p:sldId id="260" r:id="rId15"/>
    <p:sldId id="262" r:id="rId16"/>
    <p:sldId id="400" r:id="rId17"/>
    <p:sldId id="401" r:id="rId18"/>
    <p:sldId id="403" r:id="rId19"/>
    <p:sldId id="404" r:id="rId20"/>
    <p:sldId id="261" r:id="rId21"/>
    <p:sldId id="413" r:id="rId22"/>
    <p:sldId id="264" r:id="rId23"/>
    <p:sldId id="274" r:id="rId24"/>
    <p:sldId id="275" r:id="rId25"/>
    <p:sldId id="6012" r:id="rId26"/>
    <p:sldId id="6014" r:id="rId27"/>
    <p:sldId id="6015" r:id="rId28"/>
    <p:sldId id="6009" r:id="rId29"/>
    <p:sldId id="351"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Glacial Indifference" pitchFamily="2" charset="0"/>
      <p:regular r:id="rId36"/>
    </p:embeddedFont>
    <p:embeddedFont>
      <p:font typeface="Montserrat" pitchFamily="2" charset="77"/>
      <p:regular r:id="rId37"/>
      <p:bold r:id="rId38"/>
      <p:italic r:id="rId39"/>
      <p:boldItalic r:id="rId40"/>
    </p:embeddedFont>
    <p:embeddedFont>
      <p:font typeface="Montserrat Bold" pitchFamily="2" charset="77"/>
      <p:bold r:id="rId41"/>
      <p:italic r:id="rId42"/>
      <p:boldItalic r:id="rId43"/>
    </p:embeddedFont>
    <p:embeddedFont>
      <p:font typeface="Now" pitchFamily="2" charset="77"/>
      <p:regular r:id="rId44"/>
    </p:embeddedFont>
  </p:embeddedFontLst>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FFFFF"/>
    <a:srgbClr val="D6D6D6"/>
    <a:srgbClr val="FFC585"/>
    <a:srgbClr val="C0504D"/>
    <a:srgbClr val="4D4D4D"/>
    <a:srgbClr val="EB8C3B"/>
    <a:srgbClr val="FCDDBD"/>
    <a:srgbClr val="C1C1C1"/>
    <a:srgbClr val="9AC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2" autoAdjust="0"/>
    <p:restoredTop sz="95728" autoAdjust="0"/>
  </p:normalViewPr>
  <p:slideViewPr>
    <p:cSldViewPr>
      <p:cViewPr varScale="1">
        <p:scale>
          <a:sx n="73" d="100"/>
          <a:sy n="73" d="100"/>
        </p:scale>
        <p:origin x="768" y="192"/>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17637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7194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3</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681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Center-for-Health-Data-Science/Foundations-of-Health-Data-Scie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2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9.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335513"/>
            <a:ext cx="8839200" cy="5953125"/>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739382" y="4457700"/>
            <a:ext cx="8329418"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often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3314700"/>
            <a:ext cx="5953125" cy="5953125"/>
          </a:xfrm>
          <a:prstGeom prst="roundRect">
            <a:avLst>
              <a:gd name="adj" fmla="val 7890"/>
            </a:avLst>
          </a:prstGeom>
        </p:spPr>
      </p:pic>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Freeform 7"/>
          <p:cNvSpPr>
            <a:spLocks noChangeAspect="1"/>
          </p:cNvSpPr>
          <p:nvPr/>
        </p:nvSpPr>
        <p:spPr>
          <a:xfrm>
            <a:off x="6117399" y="2641344"/>
            <a:ext cx="6053201" cy="6053201"/>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dirty="0"/>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18265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399301" y="3613514"/>
            <a:ext cx="10254987" cy="4625177"/>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985333" y="26289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985333" y="641598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028700" y="3565368"/>
            <a:ext cx="8115300" cy="5997732"/>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an umbrella term.</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690881" lvl="1" indent="-345440">
              <a:lnSpc>
                <a:spcPts val="3904"/>
              </a:lnSpc>
              <a:buFont typeface="Arial"/>
              <a:buChar char="•"/>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In Health Data Science the Domains are</a:t>
            </a:r>
          </a:p>
          <a:p>
            <a:pPr>
              <a:lnSpc>
                <a:spcPts val="3904"/>
              </a:lnSpc>
            </a:pPr>
            <a:r>
              <a:rPr lang="en-US" sz="3200" dirty="0">
                <a:solidFill>
                  <a:srgbClr val="404040"/>
                </a:solidFill>
                <a:latin typeface="Now"/>
              </a:rPr>
              <a:t> </a:t>
            </a: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095500"/>
            <a:ext cx="18288000" cy="82105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82767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PROGRAM</a:t>
            </a:r>
          </a:p>
        </p:txBody>
      </p:sp>
      <p:graphicFrame>
        <p:nvGraphicFramePr>
          <p:cNvPr id="2" name="Table 1">
            <a:extLst>
              <a:ext uri="{FF2B5EF4-FFF2-40B4-BE49-F238E27FC236}">
                <a16:creationId xmlns:a16="http://schemas.microsoft.com/office/drawing/2014/main" id="{D5BB7F43-D619-B346-3164-1600387FDF15}"/>
              </a:ext>
            </a:extLst>
          </p:cNvPr>
          <p:cNvGraphicFramePr>
            <a:graphicFrameLocks noGrp="1"/>
          </p:cNvGraphicFramePr>
          <p:nvPr>
            <p:extLst>
              <p:ext uri="{D42A27DB-BD31-4B8C-83A1-F6EECF244321}">
                <p14:modId xmlns:p14="http://schemas.microsoft.com/office/powerpoint/2010/main" val="2342110448"/>
              </p:ext>
            </p:extLst>
          </p:nvPr>
        </p:nvGraphicFramePr>
        <p:xfrm>
          <a:off x="1295400" y="2820521"/>
          <a:ext cx="12627670" cy="6608832"/>
        </p:xfrm>
        <a:graphic>
          <a:graphicData uri="http://schemas.openxmlformats.org/drawingml/2006/table">
            <a:tbl>
              <a:tblPr>
                <a:tableStyleId>{2D5ABB26-0587-4C30-8999-92F81FD0307C}</a:tableStyleId>
              </a:tblPr>
              <a:tblGrid>
                <a:gridCol w="1752602">
                  <a:extLst>
                    <a:ext uri="{9D8B030D-6E8A-4147-A177-3AD203B41FA5}">
                      <a16:colId xmlns:a16="http://schemas.microsoft.com/office/drawing/2014/main" val="701394130"/>
                    </a:ext>
                  </a:extLst>
                </a:gridCol>
                <a:gridCol w="10875068">
                  <a:extLst>
                    <a:ext uri="{9D8B030D-6E8A-4147-A177-3AD203B41FA5}">
                      <a16:colId xmlns:a16="http://schemas.microsoft.com/office/drawing/2014/main" val="1145939182"/>
                    </a:ext>
                  </a:extLst>
                </a:gridCol>
              </a:tblGrid>
              <a:tr h="293301">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08:15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MORNING COFFEE</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98838456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08:30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INTRODUCTION TO HDS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672950851"/>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09:15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COLLECTION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792309560"/>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01862627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EXPLORATORY DATA ANALYSIS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876172029"/>
                  </a:ext>
                </a:extLst>
              </a:tr>
              <a:tr h="54464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11:30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1</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25122375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12:00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LUNCH</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083162789"/>
                  </a:ext>
                </a:extLst>
              </a:tr>
              <a:tr h="216794">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13:00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384964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13:30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1</a:t>
                      </a:r>
                      <a:r>
                        <a:rPr kumimoji="0" lang="en-US" sz="2400" b="1" i="0" u="none" strike="noStrike" kern="0" cap="none" spc="230" normalizeH="0" baseline="0" noProof="0" dirty="0">
                          <a:ln>
                            <a:noFill/>
                          </a:ln>
                          <a:solidFill>
                            <a:srgbClr val="374556"/>
                          </a:solidFill>
                          <a:effectLst/>
                          <a:uLnTx/>
                          <a:uFillTx/>
                          <a:latin typeface="Montserrat" pitchFamily="2" charset="77"/>
                          <a:sym typeface="Helvetica"/>
                        </a:rPr>
                        <a:t>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358402431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14:15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738790509"/>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14:30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45998936"/>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15:00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WRAP-UP &amp; DISCUSSION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37196396"/>
                  </a:ext>
                </a:extLst>
              </a:tr>
            </a:tbl>
          </a:graphicData>
        </a:graphic>
      </p:graphicFrame>
      <p:pic>
        <p:nvPicPr>
          <p:cNvPr id="12" name="Picture 11" descr="A computer with colorful cubes flying out of it&#10;&#10;Description automatically generated">
            <a:extLst>
              <a:ext uri="{FF2B5EF4-FFF2-40B4-BE49-F238E27FC236}">
                <a16:creationId xmlns:a16="http://schemas.microsoft.com/office/drawing/2014/main" id="{77978BB0-AF46-CA62-ABC8-CFD7E527F872}"/>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9144000" y="5219743"/>
            <a:ext cx="8993539" cy="5181557"/>
          </a:xfrm>
          <a:prstGeom prst="rect">
            <a:avLst/>
          </a:prstGeom>
        </p:spPr>
      </p:pic>
      <p:sp>
        <p:nvSpPr>
          <p:cNvPr id="13" name="TextBox 2">
            <a:extLst>
              <a:ext uri="{FF2B5EF4-FFF2-40B4-BE49-F238E27FC236}">
                <a16:creationId xmlns:a16="http://schemas.microsoft.com/office/drawing/2014/main" id="{84C9A14C-6D21-BB17-2643-0BEB2CB4B580}"/>
              </a:ext>
            </a:extLst>
          </p:cNvPr>
          <p:cNvSpPr txBox="1"/>
          <p:nvPr/>
        </p:nvSpPr>
        <p:spPr>
          <a:xfrm>
            <a:off x="9954734" y="2896359"/>
            <a:ext cx="7429501" cy="1169551"/>
          </a:xfrm>
          <a:prstGeom prst="rect">
            <a:avLst/>
          </a:prstGeom>
        </p:spPr>
        <p:txBody>
          <a:bodyPr wrap="square" lIns="0" tIns="0" rIns="0" bIns="0" rtlCol="0" anchor="t">
            <a:spAutoFit/>
          </a:bodyPr>
          <a:lstStyle/>
          <a:p>
            <a:pPr>
              <a:lnSpc>
                <a:spcPct val="150000"/>
              </a:lnSpc>
              <a:spcBef>
                <a:spcPct val="0"/>
              </a:spcBef>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COURSE MATERIALS:</a:t>
            </a:r>
            <a:endParaRPr lang="en-US" sz="2400" dirty="0">
              <a:solidFill>
                <a:srgbClr val="404040"/>
              </a:solidFill>
              <a:latin typeface="Montserrat" pitchFamily="2" charset="77"/>
            </a:endParaRPr>
          </a:p>
          <a:p>
            <a:pPr>
              <a:spcBef>
                <a:spcPct val="0"/>
              </a:spcBef>
            </a:pPr>
            <a:r>
              <a:rPr lang="en-US" sz="2000" dirty="0">
                <a:solidFill>
                  <a:srgbClr val="404040"/>
                </a:solidFill>
                <a:latin typeface="Montserrat" pitchFamily="2" charset="77"/>
                <a:hlinkClick r:id="rId4">
                  <a:extLst>
                    <a:ext uri="{A12FA001-AC4F-418D-AE19-62706E023703}">
                      <ahyp:hlinkClr xmlns:ahyp="http://schemas.microsoft.com/office/drawing/2018/hyperlinkcolor" val="tx"/>
                    </a:ext>
                  </a:extLst>
                </a:hlinkClick>
              </a:rPr>
              <a:t>https://github.com/Center-for-Health-Data-Science/Foundations-of-Health-Data-Science</a:t>
            </a:r>
            <a:r>
              <a:rPr lang="en-US" sz="2000" dirty="0">
                <a:solidFill>
                  <a:srgbClr val="404040"/>
                </a:solidFill>
                <a:latin typeface="Montserrat" pitchFamily="2" charset="77"/>
              </a:rPr>
              <a:t> </a:t>
            </a:r>
          </a:p>
        </p:txBody>
      </p:sp>
    </p:spTree>
    <p:extLst>
      <p:ext uri="{BB962C8B-B14F-4D97-AF65-F5344CB8AC3E}">
        <p14:creationId xmlns:p14="http://schemas.microsoft.com/office/powerpoint/2010/main" val="308727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4419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91081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3038935" y="4792330"/>
            <a:ext cx="5172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dirty="0">
                <a:solidFill>
                  <a:srgbClr val="404040"/>
                </a:solidFill>
                <a:latin typeface="Montserrat" pitchFamily="2" charset="77"/>
              </a:rPr>
              <a:t>May do the data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91420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7527329" y="59959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10197163" y="5949989"/>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891860" y="59197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45066"/>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Article author</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brief intro,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947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7388523"/>
            <a:ext cx="18288000" cy="3308091"/>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782285" y="1102714"/>
            <a:ext cx="14417533" cy="761000"/>
          </a:xfrm>
        </p:spPr>
        <p:txBody>
          <a:bodyPr>
            <a:normAutofit fontScale="90000"/>
          </a:bodyPr>
          <a:lstStyle/>
          <a:p>
            <a:r>
              <a:rPr lang="en-US" sz="6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1782285" y="2804320"/>
            <a:ext cx="13216555" cy="5447645"/>
          </a:xfrm>
          <a:prstGeom prst="rect">
            <a:avLst/>
          </a:prstGeom>
          <a:noFill/>
        </p:spPr>
        <p:txBody>
          <a:bodyPr wrap="square" rtlCol="0">
            <a:spAutoFit/>
          </a:bodyPr>
          <a:lstStyle/>
          <a:p>
            <a:r>
              <a:rPr lang="en-US" sz="3000" dirty="0">
                <a:solidFill>
                  <a:srgbClr val="404040"/>
                </a:solidFill>
                <a:latin typeface="Montserrat" pitchFamily="2" charset="77"/>
                <a:cs typeface="Futura Condensed Medium" panose="020B0602020204020303" pitchFamily="34" charset="-79"/>
              </a:rPr>
              <a:t>The </a:t>
            </a:r>
            <a:r>
              <a:rPr lang="en-US" sz="3000" b="1" dirty="0">
                <a:solidFill>
                  <a:srgbClr val="404040"/>
                </a:solidFill>
                <a:latin typeface="Montserrat" pitchFamily="2" charset="77"/>
                <a:cs typeface="Futura Condensed Medium" panose="020B0602020204020303" pitchFamily="34" charset="-79"/>
              </a:rPr>
              <a:t>mission of the Center </a:t>
            </a:r>
            <a:r>
              <a:rPr lang="en-US" sz="3000" dirty="0">
                <a:solidFill>
                  <a:srgbClr val="404040"/>
                </a:solidFill>
                <a:latin typeface="Montserrat" pitchFamily="2" charset="77"/>
                <a:cs typeface="Futura Condensed Medium" panose="020B0602020204020303" pitchFamily="34" charset="-79"/>
              </a:rPr>
              <a:t>is to strengthen </a:t>
            </a:r>
            <a:r>
              <a:rPr lang="en-US" sz="3000" b="1" dirty="0">
                <a:solidFill>
                  <a:srgbClr val="404040"/>
                </a:solidFill>
                <a:latin typeface="Montserrat" pitchFamily="2" charset="77"/>
                <a:cs typeface="Futura Condensed Medium" panose="020B0602020204020303" pitchFamily="34" charset="-79"/>
              </a:rPr>
              <a:t>health data science </a:t>
            </a:r>
            <a:r>
              <a:rPr lang="en-US" sz="3000" dirty="0">
                <a:solidFill>
                  <a:srgbClr val="404040"/>
                </a:solidFill>
                <a:latin typeface="Montserrat" pitchFamily="2" charset="77"/>
                <a:cs typeface="Futura Condensed Medium" panose="020B0602020204020303" pitchFamily="34" charset="-79"/>
              </a:rPr>
              <a:t>within the Faculty:</a:t>
            </a:r>
          </a:p>
          <a:p>
            <a:endParaRPr lang="en-US" sz="3200" dirty="0">
              <a:solidFill>
                <a:srgbClr val="404040"/>
              </a:solidFill>
              <a:latin typeface="Montserrat" pitchFamily="2" charset="77"/>
              <a:ea typeface="Tahoma" panose="020B0604030504040204" pitchFamily="34" charset="0"/>
              <a:cs typeface="Tahoma" panose="020B0604030504040204" pitchFamily="34" charset="0"/>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Active and visible hub for Health Data Science </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Providing data science support for research groups at SUND</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Courses, workshops and training environments to improve data science skills</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Support a network of researchers and educators</a:t>
            </a:r>
          </a:p>
          <a:p>
            <a:endParaRPr lang="en-US" sz="3200"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12115800" y="7232400"/>
            <a:ext cx="5912501" cy="3168900"/>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p>
              <a:endParaRPr lang="en-DK"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914400" y="2247900"/>
            <a:ext cx="16535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0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6200" y="368338"/>
            <a:ext cx="18364200" cy="2103689"/>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4" name="TextBox 24"/>
          <p:cNvSpPr txBox="1"/>
          <p:nvPr/>
        </p:nvSpPr>
        <p:spPr>
          <a:xfrm>
            <a:off x="1025051" y="1080000"/>
            <a:ext cx="5678167"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WHO ARE WE</a:t>
            </a:r>
          </a:p>
        </p:txBody>
      </p:sp>
      <p:sp>
        <p:nvSpPr>
          <p:cNvPr id="25" name="Freeform 25"/>
          <p:cNvSpPr/>
          <p:nvPr/>
        </p:nvSpPr>
        <p:spPr>
          <a:xfrm>
            <a:off x="14739959"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10042039" y="3821125"/>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899530" y="5203794"/>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6393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4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3877366" y="825259"/>
            <a:ext cx="10515600"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200" y="3314700"/>
            <a:ext cx="7915966" cy="6586418"/>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all KU educations to include digital literacy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 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Implementation of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08522" y="3639486"/>
            <a:ext cx="169437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Data </a:t>
            </a:r>
          </a:p>
          <a:p>
            <a:pPr algn="ctr"/>
            <a:r>
              <a:rPr lang="en-US" sz="2200" dirty="0" err="1">
                <a:solidFill>
                  <a:srgbClr val="3B4A52"/>
                </a:solidFill>
                <a:latin typeface="Montserrat" pitchFamily="2" charset="77"/>
              </a:rPr>
              <a:t>Håndtering</a:t>
            </a:r>
            <a:endParaRPr sz="2200"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404115" y="5029849"/>
            <a:ext cx="2292294"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Undersøgelses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Metode</a:t>
            </a:r>
            <a:endParaRPr sz="2200"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Videnskabelig</a:t>
            </a:r>
            <a:r>
              <a:rPr lang="en-US" sz="2200" dirty="0">
                <a:solidFill>
                  <a:srgbClr val="3B4A52"/>
                </a:solidFill>
                <a:latin typeface="Montserrat" pitchFamily="2" charset="77"/>
              </a:rPr>
              <a:t> </a:t>
            </a:r>
            <a:r>
              <a:rPr lang="en-US" sz="2200" dirty="0" err="1">
                <a:solidFill>
                  <a:srgbClr val="3B4A52"/>
                </a:solidFill>
                <a:latin typeface="Montserrat" pitchFamily="2" charset="77"/>
              </a:rPr>
              <a:t>Informations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søgning</a:t>
            </a:r>
            <a:endParaRPr sz="2200"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3997471" y="7590278"/>
            <a:ext cx="180498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err="1">
                <a:solidFill>
                  <a:srgbClr val="3B4A52"/>
                </a:solidFill>
                <a:latin typeface="Montserrat" pitchFamily="2" charset="77"/>
              </a:rPr>
              <a:t>Teknologisk</a:t>
            </a:r>
            <a:endParaRPr lang="en-US" sz="2200" dirty="0">
              <a:solidFill>
                <a:srgbClr val="3B4A52"/>
              </a:solidFill>
              <a:latin typeface="Montserrat" pitchFamily="2" charset="77"/>
            </a:endParaRPr>
          </a:p>
          <a:p>
            <a:pPr algn="ctr"/>
            <a:r>
              <a:rPr lang="en-US" sz="2200" dirty="0" err="1">
                <a:solidFill>
                  <a:srgbClr val="3B4A52"/>
                </a:solidFill>
                <a:latin typeface="Montserrat" pitchFamily="2" charset="77"/>
              </a:rPr>
              <a:t>Forståelse</a:t>
            </a:r>
            <a:endParaRPr sz="2200"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596225" y="7590278"/>
            <a:ext cx="1530868"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Reflektion</a:t>
            </a:r>
            <a:endParaRPr sz="2200"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895600" y="3924300"/>
            <a:ext cx="13690910" cy="569386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nor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a:t>
            </a:r>
          </a:p>
          <a:p>
            <a:pPr marL="1371600" lvl="2" indent="-457200">
              <a:buFont typeface="Arial" panose="020B0604020202020204" pitchFamily="34" charset="0"/>
              <a:buChar char="•"/>
            </a:pPr>
            <a:r>
              <a:rPr lang="en-US" sz="2800" dirty="0">
                <a:latin typeface="Montserrat" pitchFamily="2" charset="77"/>
              </a:rPr>
              <a:t>Develop DS skills (yourself, your PhDs &amp; postdocs)</a:t>
            </a:r>
          </a:p>
          <a:p>
            <a:pPr marL="1371600" lvl="2" indent="-457200">
              <a:buFont typeface="Arial" panose="020B0604020202020204" pitchFamily="34" charset="0"/>
              <a:buChar char="•"/>
            </a:pPr>
            <a:r>
              <a:rPr lang="en-US" sz="2800" dirty="0">
                <a:latin typeface="Montserrat" pitchFamily="2" charset="77"/>
              </a:rPr>
              <a:t>New possibilities - form a collaboration with a data scientist</a:t>
            </a:r>
          </a:p>
          <a:p>
            <a:pPr marL="1371600" lvl="2" indent="-457200">
              <a:buFont typeface="Arial" panose="020B0604020202020204" pitchFamily="34" charset="0"/>
              <a:buChar char="•"/>
            </a:pPr>
            <a:r>
              <a:rPr lang="en-US" sz="2800" dirty="0">
                <a:latin typeface="Montserrat" pitchFamily="2" charset="77"/>
              </a:rPr>
              <a:t>Incorporate data science into your teaching</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3407277" y="935132"/>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991600" y="4174004"/>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9504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45074</TotalTime>
  <Words>1516</Words>
  <Application>Microsoft Macintosh PowerPoint</Application>
  <PresentationFormat>Custom</PresentationFormat>
  <Paragraphs>304</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Montserrat Bold</vt:lpstr>
      <vt:lpstr>Helvetica Neue Medium</vt:lpstr>
      <vt:lpstr>Calibri</vt:lpstr>
      <vt:lpstr>Glacial Indifference</vt:lpstr>
      <vt:lpstr>Montserrat</vt:lpstr>
      <vt:lpstr>Now</vt:lpstr>
      <vt:lpstr>Arial</vt:lpstr>
      <vt:lpstr>Office Theme</vt:lpstr>
      <vt:lpstr>PowerPoint Presentation</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177</cp:revision>
  <dcterms:created xsi:type="dcterms:W3CDTF">2006-08-16T00:00:00Z</dcterms:created>
  <dcterms:modified xsi:type="dcterms:W3CDTF">2023-11-23T14:54:00Z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